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9" r:id="rId3"/>
    <p:sldId id="276" r:id="rId4"/>
    <p:sldId id="270" r:id="rId5"/>
    <p:sldId id="274" r:id="rId6"/>
    <p:sldId id="271" r:id="rId7"/>
    <p:sldId id="275" r:id="rId8"/>
    <p:sldId id="273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E9DE3-59D7-43A3-8945-609B9140C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1DC5-4C67-4959-B3CF-04C89973E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33EEF-0B34-493E-87D1-DE6B14551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05C6-6804-408E-B723-8C6185A5F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33A05-B34E-4E84-860F-46B9BC33A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1982D-E6EE-44B4-8DA9-06718AD04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A98B7-F2EC-4DF7-9D93-3B33AC1E2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40DF-4BD7-4B59-9ED5-C27D50299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72E7-E6B9-4AED-97CD-786C21ABE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8214-DCC2-4915-8A6E-8EC59C66B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8990-09D7-4337-9252-1AE559D64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7A6F37A-D9E8-4E1A-9B9E-9E045E2D9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54" r:id="rId2"/>
    <p:sldLayoutId id="2147483761" r:id="rId3"/>
    <p:sldLayoutId id="2147483755" r:id="rId4"/>
    <p:sldLayoutId id="2147483762" r:id="rId5"/>
    <p:sldLayoutId id="2147483756" r:id="rId6"/>
    <p:sldLayoutId id="2147483757" r:id="rId7"/>
    <p:sldLayoutId id="2147483763" r:id="rId8"/>
    <p:sldLayoutId id="2147483764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971800"/>
            <a:ext cx="8229600" cy="1736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800" dirty="0" smtClean="0"/>
              <a:t>STRATEGIES </a:t>
            </a:r>
            <a:r>
              <a:rPr sz="4800" dirty="0" err="1" smtClean="0"/>
              <a:t>FoR</a:t>
            </a:r>
            <a:r>
              <a:rPr sz="4800" dirty="0" smtClean="0"/>
              <a:t> STIMULATING GROWTH AND SUSTAINABILITY  </a:t>
            </a:r>
            <a:br>
              <a:rPr sz="4800" dirty="0" smtClean="0"/>
            </a:br>
            <a:r>
              <a:rPr sz="4800" dirty="0" smtClean="0"/>
              <a:t> 22</a:t>
            </a:r>
            <a:r>
              <a:rPr sz="4800" baseline="30000" dirty="0" smtClean="0"/>
              <a:t>nd</a:t>
            </a:r>
            <a:r>
              <a:rPr sz="4800" dirty="0" smtClean="0"/>
              <a:t>  JUNE, 2011 </a:t>
            </a:r>
            <a:br>
              <a:rPr sz="4800" dirty="0" smtClean="0"/>
            </a:br>
            <a:r>
              <a:rPr sz="4800" dirty="0" smtClean="0"/>
              <a:t/>
            </a:r>
            <a:br>
              <a:rPr sz="4800" dirty="0" smtClean="0"/>
            </a:br>
            <a:endParaRPr sz="4800" dirty="0" smtClean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905000" y="10668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4</a:t>
            </a:r>
            <a:r>
              <a:rPr lang="en-US" sz="2400" b="1" i="1" baseline="30000"/>
              <a:t>th</a:t>
            </a:r>
            <a:r>
              <a:rPr lang="en-US" sz="2400" b="1" i="1"/>
              <a:t> BIENNIAL INTERNATIONAL BUSINESS BANKING AND FINANCE  CONFERENCE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/>
          <a:lstStyle/>
          <a:p>
            <a:r>
              <a:rPr lang="en-US" smtClean="0"/>
              <a:t>CURRENT STATUS AND FACTORS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r>
              <a:rPr lang="en-US" sz="2600" dirty="0" smtClean="0"/>
              <a:t>DEPENDENCE ON ECONOMIC PERFORMANCE OF NORTH AMERICA AND EUROPEAN MARKETS </a:t>
            </a:r>
          </a:p>
          <a:p>
            <a:r>
              <a:rPr lang="en-US" sz="2600" dirty="0" smtClean="0"/>
              <a:t>HIGH ENERGY AND FOOD PRICES</a:t>
            </a:r>
          </a:p>
          <a:p>
            <a:r>
              <a:rPr lang="en-US" sz="2600" dirty="0" smtClean="0"/>
              <a:t>TOURISM SUFFERING, UNEMPLOYMENT </a:t>
            </a:r>
          </a:p>
          <a:p>
            <a:r>
              <a:rPr lang="en-US" sz="2600" dirty="0" smtClean="0"/>
              <a:t>STAGNATED FOREIGN DIRECT INVESTMENT </a:t>
            </a:r>
          </a:p>
          <a:p>
            <a:r>
              <a:rPr lang="en-US" sz="2600" dirty="0" smtClean="0"/>
              <a:t>ECONOMIES NOT DIVERSIFIED </a:t>
            </a:r>
          </a:p>
          <a:p>
            <a:r>
              <a:rPr lang="en-US" sz="2600" dirty="0" smtClean="0"/>
              <a:t>RISING DEBT LEVELS AND DEFICITS </a:t>
            </a:r>
          </a:p>
          <a:p>
            <a:r>
              <a:rPr lang="en-US" sz="2600" dirty="0" smtClean="0"/>
              <a:t>REGIONAL PRIVATE SECTOR CLICO IMPACT SHAKEN CONFIDENCE, STOCK MARKETS SLUGGISH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92162"/>
          </a:xfrm>
        </p:spPr>
        <p:txBody>
          <a:bodyPr/>
          <a:lstStyle/>
          <a:p>
            <a:r>
              <a:rPr lang="en-US" sz="3600" b="1" smtClean="0"/>
              <a:t>GLOBAL FACTORS SLOWING RECOVERY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r>
              <a:rPr lang="en-US" smtClean="0"/>
              <a:t>MIDDLE EAST CRISIS SUSTAINED HIGH OIL PRICES IMPACT ON CONSUMERS AND ENERGY </a:t>
            </a:r>
          </a:p>
          <a:p>
            <a:r>
              <a:rPr lang="en-US" smtClean="0"/>
              <a:t>EUROPEAN SOVERIGN DEBT CRISIS RATING DOWNGRADES, DEBT, DEFICITS </a:t>
            </a:r>
          </a:p>
          <a:p>
            <a:r>
              <a:rPr lang="en-US" smtClean="0"/>
              <a:t>US LABOUR AND HOUSING MARKET </a:t>
            </a:r>
          </a:p>
          <a:p>
            <a:r>
              <a:rPr lang="en-US" smtClean="0"/>
              <a:t>JAPANESE CRISIS DEMAND, CURRENCY , DEBT </a:t>
            </a:r>
          </a:p>
          <a:p>
            <a:r>
              <a:rPr lang="en-US" smtClean="0"/>
              <a:t>CHINA HIGH INFLATION TIGHTENING MONETARY POLICY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</p:spPr>
        <p:txBody>
          <a:bodyPr/>
          <a:lstStyle/>
          <a:p>
            <a:r>
              <a:rPr lang="en-US" sz="4000" b="1" smtClean="0"/>
              <a:t>SOLUTIONS – SHORT TERM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r>
              <a:rPr lang="en-US" sz="2800" dirty="0" smtClean="0"/>
              <a:t>STIMULUS AND GOVT SPENDING CONTRACTORS, SALARIES, TAX MEASURES  </a:t>
            </a:r>
          </a:p>
          <a:p>
            <a:r>
              <a:rPr lang="en-US" sz="2800" dirty="0" smtClean="0"/>
              <a:t>MANAGE DEBT AND BUDGETS TO RESTORE CONFIDENCE </a:t>
            </a:r>
          </a:p>
          <a:p>
            <a:r>
              <a:rPr lang="en-US" sz="2800" dirty="0" smtClean="0"/>
              <a:t>IMPROVE COMPETITIVENESS AND PRODUCTIVITY OF PUBLIC AND PRIVATE SECTOR – SUSTAINABILITY </a:t>
            </a:r>
          </a:p>
          <a:p>
            <a:r>
              <a:rPr lang="en-US" sz="2800" dirty="0" smtClean="0"/>
              <a:t>EFFECTIVELY MANAGE CLICO FALLOUT IN THE CARIBBEAN </a:t>
            </a:r>
          </a:p>
          <a:p>
            <a:r>
              <a:rPr lang="en-US" sz="2800" dirty="0" smtClean="0"/>
              <a:t>RESTORE CONFIDENCE IN FINANCIAL REGULATORY SYSTEM</a:t>
            </a:r>
          </a:p>
          <a:p>
            <a:r>
              <a:rPr lang="en-US" sz="2800" dirty="0" smtClean="0"/>
              <a:t>ROLE OF THE BANKING SECTOR AND CREDIT IN </a:t>
            </a:r>
            <a:r>
              <a:rPr lang="en-US" sz="2800" smtClean="0"/>
              <a:t>STIMULATING GROWTH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COMPETITVENESS AND INNOVATION </a:t>
            </a:r>
            <a:r>
              <a:rPr lang="en-US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mtClean="0"/>
              <a:t>WORLD FORUM GLOBAL COMPETITIVENESS INDEX -  </a:t>
            </a:r>
          </a:p>
          <a:p>
            <a:pPr lvl="1"/>
            <a:r>
              <a:rPr lang="en-US" smtClean="0"/>
              <a:t>BARBADOS 43 </a:t>
            </a:r>
          </a:p>
          <a:p>
            <a:pPr lvl="1"/>
            <a:r>
              <a:rPr lang="en-US" smtClean="0"/>
              <a:t>TRINIDAD ANF TOBAGO 84 </a:t>
            </a:r>
          </a:p>
          <a:p>
            <a:pPr lvl="1"/>
            <a:r>
              <a:rPr lang="en-US" smtClean="0"/>
              <a:t>GUYANA 110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WHY HAVE SMES NOT TAKEN ADVANTAGE OF CROSS BORDER OPPORTUNITIES AND CARICOM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/>
          <a:lstStyle/>
          <a:p>
            <a:r>
              <a:rPr lang="en-US" sz="3600" b="1" smtClean="0"/>
              <a:t>CLIMATE FOR ATTRACTING INVESTMENTS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r>
              <a:rPr lang="en-US" smtClean="0"/>
              <a:t>STOCK MARKETS – IPOS, NATIONAL ASSETS FOR NATIONAL INVESTMENT</a:t>
            </a:r>
          </a:p>
          <a:p>
            <a:r>
              <a:rPr lang="en-US" smtClean="0"/>
              <a:t>DIVERSIFICATION OF ECONOMIES FROM OIL AND GAS, TOURISM </a:t>
            </a:r>
          </a:p>
          <a:p>
            <a:r>
              <a:rPr lang="en-US" smtClean="0"/>
              <a:t>ROLE OF THE PRIVATE SECTOR AND PARTNERING WITH GOVERNMENTS </a:t>
            </a:r>
          </a:p>
          <a:p>
            <a:r>
              <a:rPr lang="en-US" smtClean="0"/>
              <a:t>ENCOURAGE INNOVATION AND ENTREPRENEURSHIP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/>
          <a:lstStyle/>
          <a:p>
            <a:r>
              <a:rPr lang="en-US" smtClean="0"/>
              <a:t>ROLE OF PUBLIC SECTOR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r>
              <a:rPr lang="en-US" sz="2600" smtClean="0"/>
              <a:t>INCENTIVES AND NEW AREAS FOR FDI</a:t>
            </a:r>
          </a:p>
          <a:p>
            <a:r>
              <a:rPr lang="en-US" sz="2600" smtClean="0"/>
              <a:t>REDUCE BUREAUCRACY - EASE OF DOING BUSINESS TTBIZLINK</a:t>
            </a:r>
          </a:p>
          <a:p>
            <a:r>
              <a:rPr lang="en-US" sz="2600" smtClean="0"/>
              <a:t>SMES AS WELL AS LARGE FIRMS </a:t>
            </a:r>
          </a:p>
          <a:p>
            <a:r>
              <a:rPr lang="en-US" sz="2600" smtClean="0"/>
              <a:t>FINANCIAL AND LEGAL REGULATION </a:t>
            </a:r>
          </a:p>
          <a:p>
            <a:r>
              <a:rPr lang="en-US" sz="2600" smtClean="0"/>
              <a:t>TRANSPARENCY AND INTEGRITY IN PUBLIC PRACTICES PUBLIC PROCUREMENT </a:t>
            </a:r>
          </a:p>
          <a:p>
            <a:r>
              <a:rPr lang="en-US" sz="2600" smtClean="0"/>
              <a:t>LABOUR RELATIONS CLIMATE   </a:t>
            </a:r>
          </a:p>
          <a:p>
            <a:r>
              <a:rPr lang="en-US" sz="2600" smtClean="0"/>
              <a:t>SOCIAL CLIMATE CRIME AND OTHER FACTORS, REVERSE BRAIN DRAIN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smtClean="0"/>
              <a:t>ROLE OF THE PRIVATE SECTOR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r>
              <a:rPr lang="en-US" sz="2600" smtClean="0"/>
              <a:t>INVEST IN NEW OPPORTUNITIES BY PARTNERING, CLUSTERING (STILL SMALL)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HUMAN CAPITAL DEVELOPMENT AND EMPLOYMENT CREATION 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INVEST IN TECHNOLOGY, MOERN PLANT AND MACHINERY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ACCESS TO FINANCE INTERNATIONAL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DREAM BIG IF COMPETITIVE AND PRODUCTIVE, THEN NO LIMIT ON MARKETS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39762"/>
          </a:xfrm>
        </p:spPr>
        <p:txBody>
          <a:bodyPr/>
          <a:lstStyle/>
          <a:p>
            <a:r>
              <a:rPr lang="en-US" smtClean="0"/>
              <a:t>OPPORTUNITIES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r>
              <a:rPr lang="en-US" sz="2600" smtClean="0"/>
              <a:t>RENEWABLE ENERGY – GUYANA HYDRO, OTHERS SOLAR AND WIND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DEVELOP MANUFACTURING SECTOR THROUGH COMPETITIVENESS AND PRODUCTIVITY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AGRICULTURE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DOWNSTREAM ENERGY POLYPROPYLENE, POLYETHYLENE </a:t>
            </a:r>
          </a:p>
          <a:p>
            <a:pPr>
              <a:buFont typeface="Wingdings 2" pitchFamily="18" charset="2"/>
              <a:buNone/>
            </a:pPr>
            <a:endParaRPr lang="en-US" sz="2600" smtClean="0"/>
          </a:p>
          <a:p>
            <a:r>
              <a:rPr lang="en-US" sz="2600" smtClean="0"/>
              <a:t>GAS PROJECT (JAMAICA LNG), GUYANA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352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STRATEGIES FoR STIMULATING GROWTH AND SUSTAINABILITY    22nd  JUNE, 2011   </vt:lpstr>
      <vt:lpstr>CURRENT STATUS AND FACTORS </vt:lpstr>
      <vt:lpstr>GLOBAL FACTORS SLOWING RECOVERY </vt:lpstr>
      <vt:lpstr>SOLUTIONS – SHORT TERM </vt:lpstr>
      <vt:lpstr>COMPETITVENESS AND INNOVATION  </vt:lpstr>
      <vt:lpstr>CLIMATE FOR ATTRACTING INVESTMENTS </vt:lpstr>
      <vt:lpstr>ROLE OF PUBLIC SECTOR </vt:lpstr>
      <vt:lpstr>ROLE OF THE PRIVATE SECTOR </vt:lpstr>
      <vt:lpstr>OPPORTUNITIES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AND EFFECTIVE GROWTH BY ACQUISITION</dc:title>
  <dc:creator>ksantana</dc:creator>
  <cp:lastModifiedBy>bbf4</cp:lastModifiedBy>
  <cp:revision>38</cp:revision>
  <dcterms:created xsi:type="dcterms:W3CDTF">2011-04-29T15:53:01Z</dcterms:created>
  <dcterms:modified xsi:type="dcterms:W3CDTF">2011-06-30T18:51:31Z</dcterms:modified>
</cp:coreProperties>
</file>